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66"/>
    <p:restoredTop sz="96327"/>
  </p:normalViewPr>
  <p:slideViewPr>
    <p:cSldViewPr snapToGrid="0">
      <p:cViewPr varScale="1">
        <p:scale>
          <a:sx n="144" d="100"/>
          <a:sy n="144" d="100"/>
        </p:scale>
        <p:origin x="21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008158-1F5C-4544-A488-45A9F44D3BF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B87075A7-F37E-49FF-8503-F7104FA3EF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Sentiment analysis can be defined as a process that automates mining of attitudes, opinions, views and emotions from text, speech, tweets and database sources through Natural Language Processing (NLP). </a:t>
          </a:r>
        </a:p>
      </dgm:t>
    </dgm:pt>
    <dgm:pt modelId="{69DEE978-51FD-4F15-87EB-41087D399E0C}" type="parTrans" cxnId="{DCDB4CE8-FF08-48D0-B03F-A7F43AA4BE8D}">
      <dgm:prSet/>
      <dgm:spPr/>
      <dgm:t>
        <a:bodyPr/>
        <a:lstStyle/>
        <a:p>
          <a:endParaRPr lang="en-US"/>
        </a:p>
      </dgm:t>
    </dgm:pt>
    <dgm:pt modelId="{A81A0C70-BACE-4630-BFAD-22B9698EB7E1}" type="sibTrans" cxnId="{DCDB4CE8-FF08-48D0-B03F-A7F43AA4BE8D}">
      <dgm:prSet/>
      <dgm:spPr/>
      <dgm:t>
        <a:bodyPr/>
        <a:lstStyle/>
        <a:p>
          <a:endParaRPr lang="en-US"/>
        </a:p>
      </dgm:t>
    </dgm:pt>
    <dgm:pt modelId="{95791FB7-61DF-4A26-932C-979BA85DE94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main goal of this analysis is to discover the underlying sentiment from a user’s tweet. </a:t>
          </a:r>
        </a:p>
      </dgm:t>
    </dgm:pt>
    <dgm:pt modelId="{E0BD4307-869B-4EC8-A75F-D8EF67C7072E}" type="parTrans" cxnId="{AB7E624F-8ABE-4A4D-9AC6-804D804BC08C}">
      <dgm:prSet/>
      <dgm:spPr/>
      <dgm:t>
        <a:bodyPr/>
        <a:lstStyle/>
        <a:p>
          <a:endParaRPr lang="en-US"/>
        </a:p>
      </dgm:t>
    </dgm:pt>
    <dgm:pt modelId="{56137E28-E4CF-4C89-A6D3-12713B664A81}" type="sibTrans" cxnId="{AB7E624F-8ABE-4A4D-9AC6-804D804BC08C}">
      <dgm:prSet/>
      <dgm:spPr/>
      <dgm:t>
        <a:bodyPr/>
        <a:lstStyle/>
        <a:p>
          <a:endParaRPr lang="en-US"/>
        </a:p>
      </dgm:t>
    </dgm:pt>
    <dgm:pt modelId="{9E31E6A4-23A4-4136-A3AA-3DB9BFAD6C2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opinions that are mined will be classified into two categories</a:t>
          </a:r>
          <a:br>
            <a:rPr lang="en-US"/>
          </a:br>
          <a:r>
            <a:rPr lang="en-US"/>
            <a:t>positive and negative.</a:t>
          </a:r>
        </a:p>
      </dgm:t>
    </dgm:pt>
    <dgm:pt modelId="{6A830143-8E6A-45C9-83A4-786C8D41B988}" type="parTrans" cxnId="{757F59F2-7B27-4442-B257-3AFC5BAC2BE3}">
      <dgm:prSet/>
      <dgm:spPr/>
      <dgm:t>
        <a:bodyPr/>
        <a:lstStyle/>
        <a:p>
          <a:endParaRPr lang="en-US"/>
        </a:p>
      </dgm:t>
    </dgm:pt>
    <dgm:pt modelId="{0CCA4B02-7CAC-411B-9C9A-7E1DFE05F869}" type="sibTrans" cxnId="{757F59F2-7B27-4442-B257-3AFC5BAC2BE3}">
      <dgm:prSet/>
      <dgm:spPr/>
      <dgm:t>
        <a:bodyPr/>
        <a:lstStyle/>
        <a:p>
          <a:endParaRPr lang="en-US"/>
        </a:p>
      </dgm:t>
    </dgm:pt>
    <dgm:pt modelId="{B914157F-938C-47F5-AFED-2CB12ADCFD5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An analysis will then be performed on the classified data to see what percentage of the population sample fall into each category. </a:t>
          </a:r>
        </a:p>
      </dgm:t>
    </dgm:pt>
    <dgm:pt modelId="{E02AB848-94E6-45B6-83F5-FEB1E6763945}" type="parTrans" cxnId="{672E7C54-450A-46EE-B788-5437F6CB0D04}">
      <dgm:prSet/>
      <dgm:spPr/>
      <dgm:t>
        <a:bodyPr/>
        <a:lstStyle/>
        <a:p>
          <a:endParaRPr lang="en-US"/>
        </a:p>
      </dgm:t>
    </dgm:pt>
    <dgm:pt modelId="{DFEB5EE5-C720-4725-BA8E-95945E21110C}" type="sibTrans" cxnId="{672E7C54-450A-46EE-B788-5437F6CB0D04}">
      <dgm:prSet/>
      <dgm:spPr/>
      <dgm:t>
        <a:bodyPr/>
        <a:lstStyle/>
        <a:p>
          <a:endParaRPr lang="en-US"/>
        </a:p>
      </dgm:t>
    </dgm:pt>
    <dgm:pt modelId="{8EA9E628-D1D0-4F9C-92A8-E8DCA4FE67F3}" type="pres">
      <dgm:prSet presAssocID="{51008158-1F5C-4544-A488-45A9F44D3BF4}" presName="root" presStyleCnt="0">
        <dgm:presLayoutVars>
          <dgm:dir/>
          <dgm:resizeHandles val="exact"/>
        </dgm:presLayoutVars>
      </dgm:prSet>
      <dgm:spPr/>
    </dgm:pt>
    <dgm:pt modelId="{A47F35FA-B503-44E4-8FB2-A524F5E984CD}" type="pres">
      <dgm:prSet presAssocID="{B87075A7-F37E-49FF-8503-F7104FA3EF2B}" presName="compNode" presStyleCnt="0"/>
      <dgm:spPr/>
    </dgm:pt>
    <dgm:pt modelId="{DCA56EED-0C9A-4D0A-AB7F-171A80DB18B7}" type="pres">
      <dgm:prSet presAssocID="{B87075A7-F37E-49FF-8503-F7104FA3EF2B}" presName="bgRect" presStyleLbl="bgShp" presStyleIdx="0" presStyleCnt="4"/>
      <dgm:spPr/>
    </dgm:pt>
    <dgm:pt modelId="{E5F2CAAC-CFCB-4592-9E87-FD2EC8C3A29E}" type="pres">
      <dgm:prSet presAssocID="{B87075A7-F37E-49FF-8503-F7104FA3EF2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ought bubble"/>
        </a:ext>
      </dgm:extLst>
    </dgm:pt>
    <dgm:pt modelId="{7A02DA81-36B8-443A-8AFB-A7AC15580AE1}" type="pres">
      <dgm:prSet presAssocID="{B87075A7-F37E-49FF-8503-F7104FA3EF2B}" presName="spaceRect" presStyleCnt="0"/>
      <dgm:spPr/>
    </dgm:pt>
    <dgm:pt modelId="{B94961EC-293F-4224-9135-624A4994E946}" type="pres">
      <dgm:prSet presAssocID="{B87075A7-F37E-49FF-8503-F7104FA3EF2B}" presName="parTx" presStyleLbl="revTx" presStyleIdx="0" presStyleCnt="4">
        <dgm:presLayoutVars>
          <dgm:chMax val="0"/>
          <dgm:chPref val="0"/>
        </dgm:presLayoutVars>
      </dgm:prSet>
      <dgm:spPr/>
    </dgm:pt>
    <dgm:pt modelId="{F608FB86-91E2-43AC-A836-B555E52FB011}" type="pres">
      <dgm:prSet presAssocID="{A81A0C70-BACE-4630-BFAD-22B9698EB7E1}" presName="sibTrans" presStyleCnt="0"/>
      <dgm:spPr/>
    </dgm:pt>
    <dgm:pt modelId="{C8D43976-3063-4B89-9921-DC72472828CA}" type="pres">
      <dgm:prSet presAssocID="{95791FB7-61DF-4A26-932C-979BA85DE94E}" presName="compNode" presStyleCnt="0"/>
      <dgm:spPr/>
    </dgm:pt>
    <dgm:pt modelId="{2E45E5C8-B89E-46E8-9F78-43A74E701E2B}" type="pres">
      <dgm:prSet presAssocID="{95791FB7-61DF-4A26-932C-979BA85DE94E}" presName="bgRect" presStyleLbl="bgShp" presStyleIdx="1" presStyleCnt="4"/>
      <dgm:spPr/>
    </dgm:pt>
    <dgm:pt modelId="{147DC97C-5BD4-4FCE-927A-3C5E109FB4B6}" type="pres">
      <dgm:prSet presAssocID="{95791FB7-61DF-4A26-932C-979BA85DE94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 Audience"/>
        </a:ext>
      </dgm:extLst>
    </dgm:pt>
    <dgm:pt modelId="{C16BED14-FCFF-4341-8493-96152D2769AE}" type="pres">
      <dgm:prSet presAssocID="{95791FB7-61DF-4A26-932C-979BA85DE94E}" presName="spaceRect" presStyleCnt="0"/>
      <dgm:spPr/>
    </dgm:pt>
    <dgm:pt modelId="{F33590FB-E227-47FE-8630-5DDD4E1D1C9E}" type="pres">
      <dgm:prSet presAssocID="{95791FB7-61DF-4A26-932C-979BA85DE94E}" presName="parTx" presStyleLbl="revTx" presStyleIdx="1" presStyleCnt="4">
        <dgm:presLayoutVars>
          <dgm:chMax val="0"/>
          <dgm:chPref val="0"/>
        </dgm:presLayoutVars>
      </dgm:prSet>
      <dgm:spPr/>
    </dgm:pt>
    <dgm:pt modelId="{64C709C5-D65E-4E97-9718-71CBDA29CD00}" type="pres">
      <dgm:prSet presAssocID="{56137E28-E4CF-4C89-A6D3-12713B664A81}" presName="sibTrans" presStyleCnt="0"/>
      <dgm:spPr/>
    </dgm:pt>
    <dgm:pt modelId="{B9EEAEED-7E5F-4964-90FF-B3D2C0BCED18}" type="pres">
      <dgm:prSet presAssocID="{9E31E6A4-23A4-4136-A3AA-3DB9BFAD6C2F}" presName="compNode" presStyleCnt="0"/>
      <dgm:spPr/>
    </dgm:pt>
    <dgm:pt modelId="{C8AF1326-882D-4EC4-9797-B6ABCD9CE53D}" type="pres">
      <dgm:prSet presAssocID="{9E31E6A4-23A4-4136-A3AA-3DB9BFAD6C2F}" presName="bgRect" presStyleLbl="bgShp" presStyleIdx="2" presStyleCnt="4"/>
      <dgm:spPr/>
    </dgm:pt>
    <dgm:pt modelId="{89F8EF61-BD3A-459F-866D-8F1489E5E885}" type="pres">
      <dgm:prSet presAssocID="{9E31E6A4-23A4-4136-A3AA-3DB9BFAD6C2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ning Tools"/>
        </a:ext>
      </dgm:extLst>
    </dgm:pt>
    <dgm:pt modelId="{6658FDFA-9E30-4567-AFA4-7FF2FCEC85E7}" type="pres">
      <dgm:prSet presAssocID="{9E31E6A4-23A4-4136-A3AA-3DB9BFAD6C2F}" presName="spaceRect" presStyleCnt="0"/>
      <dgm:spPr/>
    </dgm:pt>
    <dgm:pt modelId="{8286B178-3C3B-4D9A-B2AD-10B245FA63DB}" type="pres">
      <dgm:prSet presAssocID="{9E31E6A4-23A4-4136-A3AA-3DB9BFAD6C2F}" presName="parTx" presStyleLbl="revTx" presStyleIdx="2" presStyleCnt="4">
        <dgm:presLayoutVars>
          <dgm:chMax val="0"/>
          <dgm:chPref val="0"/>
        </dgm:presLayoutVars>
      </dgm:prSet>
      <dgm:spPr/>
    </dgm:pt>
    <dgm:pt modelId="{D5AD2CB8-2F73-47E5-BC45-44EA553E3E9F}" type="pres">
      <dgm:prSet presAssocID="{0CCA4B02-7CAC-411B-9C9A-7E1DFE05F869}" presName="sibTrans" presStyleCnt="0"/>
      <dgm:spPr/>
    </dgm:pt>
    <dgm:pt modelId="{69775D33-4D99-4A1D-9CD9-C0B50B28D53D}" type="pres">
      <dgm:prSet presAssocID="{B914157F-938C-47F5-AFED-2CB12ADCFD55}" presName="compNode" presStyleCnt="0"/>
      <dgm:spPr/>
    </dgm:pt>
    <dgm:pt modelId="{E6DC52FA-4AC5-4D66-8F7E-8CB1FDDD20BE}" type="pres">
      <dgm:prSet presAssocID="{B914157F-938C-47F5-AFED-2CB12ADCFD55}" presName="bgRect" presStyleLbl="bgShp" presStyleIdx="3" presStyleCnt="4"/>
      <dgm:spPr/>
    </dgm:pt>
    <dgm:pt modelId="{B1EE2B8D-76AB-4B1E-B11F-59B6C8732C22}" type="pres">
      <dgm:prSet presAssocID="{B914157F-938C-47F5-AFED-2CB12ADCFD55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7405DBED-CA7A-467D-9E2B-B4EDA48D4D4D}" type="pres">
      <dgm:prSet presAssocID="{B914157F-938C-47F5-AFED-2CB12ADCFD55}" presName="spaceRect" presStyleCnt="0"/>
      <dgm:spPr/>
    </dgm:pt>
    <dgm:pt modelId="{8EDED243-C7A3-4CBE-87A2-07939FAF0956}" type="pres">
      <dgm:prSet presAssocID="{B914157F-938C-47F5-AFED-2CB12ADCFD55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4D2AB804-D448-9141-9CD8-57A771BDFC17}" type="presOf" srcId="{B914157F-938C-47F5-AFED-2CB12ADCFD55}" destId="{8EDED243-C7A3-4CBE-87A2-07939FAF0956}" srcOrd="0" destOrd="0" presId="urn:microsoft.com/office/officeart/2018/2/layout/IconVerticalSolidList"/>
    <dgm:cxn modelId="{4BA6A627-77FB-DD4E-8B1A-C22EA11D0576}" type="presOf" srcId="{9E31E6A4-23A4-4136-A3AA-3DB9BFAD6C2F}" destId="{8286B178-3C3B-4D9A-B2AD-10B245FA63DB}" srcOrd="0" destOrd="0" presId="urn:microsoft.com/office/officeart/2018/2/layout/IconVerticalSolidList"/>
    <dgm:cxn modelId="{AB7E624F-8ABE-4A4D-9AC6-804D804BC08C}" srcId="{51008158-1F5C-4544-A488-45A9F44D3BF4}" destId="{95791FB7-61DF-4A26-932C-979BA85DE94E}" srcOrd="1" destOrd="0" parTransId="{E0BD4307-869B-4EC8-A75F-D8EF67C7072E}" sibTransId="{56137E28-E4CF-4C89-A6D3-12713B664A81}"/>
    <dgm:cxn modelId="{672E7C54-450A-46EE-B788-5437F6CB0D04}" srcId="{51008158-1F5C-4544-A488-45A9F44D3BF4}" destId="{B914157F-938C-47F5-AFED-2CB12ADCFD55}" srcOrd="3" destOrd="0" parTransId="{E02AB848-94E6-45B6-83F5-FEB1E6763945}" sibTransId="{DFEB5EE5-C720-4725-BA8E-95945E21110C}"/>
    <dgm:cxn modelId="{038A0382-166D-6B45-9DCF-BF9EB75CCC23}" type="presOf" srcId="{B87075A7-F37E-49FF-8503-F7104FA3EF2B}" destId="{B94961EC-293F-4224-9135-624A4994E946}" srcOrd="0" destOrd="0" presId="urn:microsoft.com/office/officeart/2018/2/layout/IconVerticalSolidList"/>
    <dgm:cxn modelId="{6F9B75E4-485B-1D47-8FED-0905407C26D3}" type="presOf" srcId="{51008158-1F5C-4544-A488-45A9F44D3BF4}" destId="{8EA9E628-D1D0-4F9C-92A8-E8DCA4FE67F3}" srcOrd="0" destOrd="0" presId="urn:microsoft.com/office/officeart/2018/2/layout/IconVerticalSolidList"/>
    <dgm:cxn modelId="{DCDB4CE8-FF08-48D0-B03F-A7F43AA4BE8D}" srcId="{51008158-1F5C-4544-A488-45A9F44D3BF4}" destId="{B87075A7-F37E-49FF-8503-F7104FA3EF2B}" srcOrd="0" destOrd="0" parTransId="{69DEE978-51FD-4F15-87EB-41087D399E0C}" sibTransId="{A81A0C70-BACE-4630-BFAD-22B9698EB7E1}"/>
    <dgm:cxn modelId="{757F59F2-7B27-4442-B257-3AFC5BAC2BE3}" srcId="{51008158-1F5C-4544-A488-45A9F44D3BF4}" destId="{9E31E6A4-23A4-4136-A3AA-3DB9BFAD6C2F}" srcOrd="2" destOrd="0" parTransId="{6A830143-8E6A-45C9-83A4-786C8D41B988}" sibTransId="{0CCA4B02-7CAC-411B-9C9A-7E1DFE05F869}"/>
    <dgm:cxn modelId="{4D3C38FF-7748-EA42-8EE4-EB16E595653A}" type="presOf" srcId="{95791FB7-61DF-4A26-932C-979BA85DE94E}" destId="{F33590FB-E227-47FE-8630-5DDD4E1D1C9E}" srcOrd="0" destOrd="0" presId="urn:microsoft.com/office/officeart/2018/2/layout/IconVerticalSolidList"/>
    <dgm:cxn modelId="{C7A7A562-167F-BB46-AD75-EB956069FEC5}" type="presParOf" srcId="{8EA9E628-D1D0-4F9C-92A8-E8DCA4FE67F3}" destId="{A47F35FA-B503-44E4-8FB2-A524F5E984CD}" srcOrd="0" destOrd="0" presId="urn:microsoft.com/office/officeart/2018/2/layout/IconVerticalSolidList"/>
    <dgm:cxn modelId="{A58B3A4B-B705-7742-98DF-56BF85E71906}" type="presParOf" srcId="{A47F35FA-B503-44E4-8FB2-A524F5E984CD}" destId="{DCA56EED-0C9A-4D0A-AB7F-171A80DB18B7}" srcOrd="0" destOrd="0" presId="urn:microsoft.com/office/officeart/2018/2/layout/IconVerticalSolidList"/>
    <dgm:cxn modelId="{A658EC4C-52A1-3C4F-BD24-43B987FBE852}" type="presParOf" srcId="{A47F35FA-B503-44E4-8FB2-A524F5E984CD}" destId="{E5F2CAAC-CFCB-4592-9E87-FD2EC8C3A29E}" srcOrd="1" destOrd="0" presId="urn:microsoft.com/office/officeart/2018/2/layout/IconVerticalSolidList"/>
    <dgm:cxn modelId="{20F3D099-805A-EB4C-A437-D7BBDF99ECA8}" type="presParOf" srcId="{A47F35FA-B503-44E4-8FB2-A524F5E984CD}" destId="{7A02DA81-36B8-443A-8AFB-A7AC15580AE1}" srcOrd="2" destOrd="0" presId="urn:microsoft.com/office/officeart/2018/2/layout/IconVerticalSolidList"/>
    <dgm:cxn modelId="{9D57122F-79B8-EA46-AA25-6191D55CD273}" type="presParOf" srcId="{A47F35FA-B503-44E4-8FB2-A524F5E984CD}" destId="{B94961EC-293F-4224-9135-624A4994E946}" srcOrd="3" destOrd="0" presId="urn:microsoft.com/office/officeart/2018/2/layout/IconVerticalSolidList"/>
    <dgm:cxn modelId="{A90C1068-8D81-F54E-9A15-02543D1CE3BE}" type="presParOf" srcId="{8EA9E628-D1D0-4F9C-92A8-E8DCA4FE67F3}" destId="{F608FB86-91E2-43AC-A836-B555E52FB011}" srcOrd="1" destOrd="0" presId="urn:microsoft.com/office/officeart/2018/2/layout/IconVerticalSolidList"/>
    <dgm:cxn modelId="{C1CC8B7C-ECD5-0545-A028-EB999468641E}" type="presParOf" srcId="{8EA9E628-D1D0-4F9C-92A8-E8DCA4FE67F3}" destId="{C8D43976-3063-4B89-9921-DC72472828CA}" srcOrd="2" destOrd="0" presId="urn:microsoft.com/office/officeart/2018/2/layout/IconVerticalSolidList"/>
    <dgm:cxn modelId="{77A7C09F-BF4C-4F4A-91A3-6F12B61A9BD2}" type="presParOf" srcId="{C8D43976-3063-4B89-9921-DC72472828CA}" destId="{2E45E5C8-B89E-46E8-9F78-43A74E701E2B}" srcOrd="0" destOrd="0" presId="urn:microsoft.com/office/officeart/2018/2/layout/IconVerticalSolidList"/>
    <dgm:cxn modelId="{13230C7E-DE15-A042-98D4-098A48B0ADD3}" type="presParOf" srcId="{C8D43976-3063-4B89-9921-DC72472828CA}" destId="{147DC97C-5BD4-4FCE-927A-3C5E109FB4B6}" srcOrd="1" destOrd="0" presId="urn:microsoft.com/office/officeart/2018/2/layout/IconVerticalSolidList"/>
    <dgm:cxn modelId="{5E7ABA6B-ABC9-CD48-95F0-AA8A0EF56FE9}" type="presParOf" srcId="{C8D43976-3063-4B89-9921-DC72472828CA}" destId="{C16BED14-FCFF-4341-8493-96152D2769AE}" srcOrd="2" destOrd="0" presId="urn:microsoft.com/office/officeart/2018/2/layout/IconVerticalSolidList"/>
    <dgm:cxn modelId="{DA08CD1B-4BF5-024A-8F2A-4343BAAA89EC}" type="presParOf" srcId="{C8D43976-3063-4B89-9921-DC72472828CA}" destId="{F33590FB-E227-47FE-8630-5DDD4E1D1C9E}" srcOrd="3" destOrd="0" presId="urn:microsoft.com/office/officeart/2018/2/layout/IconVerticalSolidList"/>
    <dgm:cxn modelId="{E9F548FD-83CA-FD4B-8602-C17C313D8DDE}" type="presParOf" srcId="{8EA9E628-D1D0-4F9C-92A8-E8DCA4FE67F3}" destId="{64C709C5-D65E-4E97-9718-71CBDA29CD00}" srcOrd="3" destOrd="0" presId="urn:microsoft.com/office/officeart/2018/2/layout/IconVerticalSolidList"/>
    <dgm:cxn modelId="{26C349AE-E8ED-3E47-B12D-D955A1785875}" type="presParOf" srcId="{8EA9E628-D1D0-4F9C-92A8-E8DCA4FE67F3}" destId="{B9EEAEED-7E5F-4964-90FF-B3D2C0BCED18}" srcOrd="4" destOrd="0" presId="urn:microsoft.com/office/officeart/2018/2/layout/IconVerticalSolidList"/>
    <dgm:cxn modelId="{D98BC0DB-D0BB-314E-9680-E7751A25DB75}" type="presParOf" srcId="{B9EEAEED-7E5F-4964-90FF-B3D2C0BCED18}" destId="{C8AF1326-882D-4EC4-9797-B6ABCD9CE53D}" srcOrd="0" destOrd="0" presId="urn:microsoft.com/office/officeart/2018/2/layout/IconVerticalSolidList"/>
    <dgm:cxn modelId="{F3E1FB8D-D2AC-0A43-9DCB-C4E7AC8D6073}" type="presParOf" srcId="{B9EEAEED-7E5F-4964-90FF-B3D2C0BCED18}" destId="{89F8EF61-BD3A-459F-866D-8F1489E5E885}" srcOrd="1" destOrd="0" presId="urn:microsoft.com/office/officeart/2018/2/layout/IconVerticalSolidList"/>
    <dgm:cxn modelId="{F622966C-0600-CA46-AADA-6B66ED521273}" type="presParOf" srcId="{B9EEAEED-7E5F-4964-90FF-B3D2C0BCED18}" destId="{6658FDFA-9E30-4567-AFA4-7FF2FCEC85E7}" srcOrd="2" destOrd="0" presId="urn:microsoft.com/office/officeart/2018/2/layout/IconVerticalSolidList"/>
    <dgm:cxn modelId="{273CAA77-561D-A84B-96C9-472077667D27}" type="presParOf" srcId="{B9EEAEED-7E5F-4964-90FF-B3D2C0BCED18}" destId="{8286B178-3C3B-4D9A-B2AD-10B245FA63DB}" srcOrd="3" destOrd="0" presId="urn:microsoft.com/office/officeart/2018/2/layout/IconVerticalSolidList"/>
    <dgm:cxn modelId="{83415077-63C0-AB4E-B7E6-961D1084ED9C}" type="presParOf" srcId="{8EA9E628-D1D0-4F9C-92A8-E8DCA4FE67F3}" destId="{D5AD2CB8-2F73-47E5-BC45-44EA553E3E9F}" srcOrd="5" destOrd="0" presId="urn:microsoft.com/office/officeart/2018/2/layout/IconVerticalSolidList"/>
    <dgm:cxn modelId="{EAC94AD4-AB83-154C-ABBF-A2C66B2D041E}" type="presParOf" srcId="{8EA9E628-D1D0-4F9C-92A8-E8DCA4FE67F3}" destId="{69775D33-4D99-4A1D-9CD9-C0B50B28D53D}" srcOrd="6" destOrd="0" presId="urn:microsoft.com/office/officeart/2018/2/layout/IconVerticalSolidList"/>
    <dgm:cxn modelId="{3EC4F173-2435-D54C-B6DA-EF41A21C691E}" type="presParOf" srcId="{69775D33-4D99-4A1D-9CD9-C0B50B28D53D}" destId="{E6DC52FA-4AC5-4D66-8F7E-8CB1FDDD20BE}" srcOrd="0" destOrd="0" presId="urn:microsoft.com/office/officeart/2018/2/layout/IconVerticalSolidList"/>
    <dgm:cxn modelId="{B67DFF6D-CCDE-8348-826B-96DD4669A7EF}" type="presParOf" srcId="{69775D33-4D99-4A1D-9CD9-C0B50B28D53D}" destId="{B1EE2B8D-76AB-4B1E-B11F-59B6C8732C22}" srcOrd="1" destOrd="0" presId="urn:microsoft.com/office/officeart/2018/2/layout/IconVerticalSolidList"/>
    <dgm:cxn modelId="{F2B04167-CA4A-F843-BF6C-DC97D9A18151}" type="presParOf" srcId="{69775D33-4D99-4A1D-9CD9-C0B50B28D53D}" destId="{7405DBED-CA7A-467D-9E2B-B4EDA48D4D4D}" srcOrd="2" destOrd="0" presId="urn:microsoft.com/office/officeart/2018/2/layout/IconVerticalSolidList"/>
    <dgm:cxn modelId="{C12B4263-278E-9F48-B577-BE9DDD479E80}" type="presParOf" srcId="{69775D33-4D99-4A1D-9CD9-C0B50B28D53D}" destId="{8EDED243-C7A3-4CBE-87A2-07939FAF095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A56EED-0C9A-4D0A-AB7F-171A80DB18B7}">
      <dsp:nvSpPr>
        <dsp:cNvPr id="0" name=""/>
        <dsp:cNvSpPr/>
      </dsp:nvSpPr>
      <dsp:spPr>
        <a:xfrm>
          <a:off x="0" y="2284"/>
          <a:ext cx="6263640" cy="115791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F2CAAC-CFCB-4592-9E87-FD2EC8C3A29E}">
      <dsp:nvSpPr>
        <dsp:cNvPr id="0" name=""/>
        <dsp:cNvSpPr/>
      </dsp:nvSpPr>
      <dsp:spPr>
        <a:xfrm>
          <a:off x="350270" y="262816"/>
          <a:ext cx="636855" cy="6368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4961EC-293F-4224-9135-624A4994E946}">
      <dsp:nvSpPr>
        <dsp:cNvPr id="0" name=""/>
        <dsp:cNvSpPr/>
      </dsp:nvSpPr>
      <dsp:spPr>
        <a:xfrm>
          <a:off x="1337397" y="2284"/>
          <a:ext cx="4926242" cy="1157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547" tIns="122547" rIns="122547" bIns="122547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Sentiment analysis can be defined as a process that automates mining of attitudes, opinions, views and emotions from text, speech, tweets and database sources through Natural Language Processing (NLP). </a:t>
          </a:r>
        </a:p>
      </dsp:txBody>
      <dsp:txXfrm>
        <a:off x="1337397" y="2284"/>
        <a:ext cx="4926242" cy="1157919"/>
      </dsp:txXfrm>
    </dsp:sp>
    <dsp:sp modelId="{2E45E5C8-B89E-46E8-9F78-43A74E701E2B}">
      <dsp:nvSpPr>
        <dsp:cNvPr id="0" name=""/>
        <dsp:cNvSpPr/>
      </dsp:nvSpPr>
      <dsp:spPr>
        <a:xfrm>
          <a:off x="0" y="1449684"/>
          <a:ext cx="6263640" cy="1157919"/>
        </a:xfrm>
        <a:prstGeom prst="roundRect">
          <a:avLst>
            <a:gd name="adj" fmla="val 10000"/>
          </a:avLst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7DC97C-5BD4-4FCE-927A-3C5E109FB4B6}">
      <dsp:nvSpPr>
        <dsp:cNvPr id="0" name=""/>
        <dsp:cNvSpPr/>
      </dsp:nvSpPr>
      <dsp:spPr>
        <a:xfrm>
          <a:off x="350270" y="1710216"/>
          <a:ext cx="636855" cy="6368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3590FB-E227-47FE-8630-5DDD4E1D1C9E}">
      <dsp:nvSpPr>
        <dsp:cNvPr id="0" name=""/>
        <dsp:cNvSpPr/>
      </dsp:nvSpPr>
      <dsp:spPr>
        <a:xfrm>
          <a:off x="1337397" y="1449684"/>
          <a:ext cx="4926242" cy="1157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547" tIns="122547" rIns="122547" bIns="122547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main goal of this analysis is to discover the underlying sentiment from a user’s tweet. </a:t>
          </a:r>
        </a:p>
      </dsp:txBody>
      <dsp:txXfrm>
        <a:off x="1337397" y="1449684"/>
        <a:ext cx="4926242" cy="1157919"/>
      </dsp:txXfrm>
    </dsp:sp>
    <dsp:sp modelId="{C8AF1326-882D-4EC4-9797-B6ABCD9CE53D}">
      <dsp:nvSpPr>
        <dsp:cNvPr id="0" name=""/>
        <dsp:cNvSpPr/>
      </dsp:nvSpPr>
      <dsp:spPr>
        <a:xfrm>
          <a:off x="0" y="2897083"/>
          <a:ext cx="6263640" cy="1157919"/>
        </a:xfrm>
        <a:prstGeom prst="roundRect">
          <a:avLst>
            <a:gd name="adj" fmla="val 10000"/>
          </a:avLst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F8EF61-BD3A-459F-866D-8F1489E5E885}">
      <dsp:nvSpPr>
        <dsp:cNvPr id="0" name=""/>
        <dsp:cNvSpPr/>
      </dsp:nvSpPr>
      <dsp:spPr>
        <a:xfrm>
          <a:off x="350270" y="3157615"/>
          <a:ext cx="636855" cy="6368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86B178-3C3B-4D9A-B2AD-10B245FA63DB}">
      <dsp:nvSpPr>
        <dsp:cNvPr id="0" name=""/>
        <dsp:cNvSpPr/>
      </dsp:nvSpPr>
      <dsp:spPr>
        <a:xfrm>
          <a:off x="1337397" y="2897083"/>
          <a:ext cx="4926242" cy="1157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547" tIns="122547" rIns="122547" bIns="122547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opinions that are mined will be classified into two categories</a:t>
          </a:r>
          <a:br>
            <a:rPr lang="en-US" sz="1400" kern="1200"/>
          </a:br>
          <a:r>
            <a:rPr lang="en-US" sz="1400" kern="1200"/>
            <a:t>positive and negative.</a:t>
          </a:r>
        </a:p>
      </dsp:txBody>
      <dsp:txXfrm>
        <a:off x="1337397" y="2897083"/>
        <a:ext cx="4926242" cy="1157919"/>
      </dsp:txXfrm>
    </dsp:sp>
    <dsp:sp modelId="{E6DC52FA-4AC5-4D66-8F7E-8CB1FDDD20BE}">
      <dsp:nvSpPr>
        <dsp:cNvPr id="0" name=""/>
        <dsp:cNvSpPr/>
      </dsp:nvSpPr>
      <dsp:spPr>
        <a:xfrm>
          <a:off x="0" y="4344483"/>
          <a:ext cx="6263640" cy="1157919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EE2B8D-76AB-4B1E-B11F-59B6C8732C22}">
      <dsp:nvSpPr>
        <dsp:cNvPr id="0" name=""/>
        <dsp:cNvSpPr/>
      </dsp:nvSpPr>
      <dsp:spPr>
        <a:xfrm>
          <a:off x="350270" y="4605015"/>
          <a:ext cx="636855" cy="63685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DED243-C7A3-4CBE-87A2-07939FAF0956}">
      <dsp:nvSpPr>
        <dsp:cNvPr id="0" name=""/>
        <dsp:cNvSpPr/>
      </dsp:nvSpPr>
      <dsp:spPr>
        <a:xfrm>
          <a:off x="1337397" y="4344483"/>
          <a:ext cx="4926242" cy="11579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547" tIns="122547" rIns="122547" bIns="122547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An analysis will then be performed on the classified data to see what percentage of the population sample fall into each category. </a:t>
          </a:r>
        </a:p>
      </dsp:txBody>
      <dsp:txXfrm>
        <a:off x="1337397" y="4344483"/>
        <a:ext cx="4926242" cy="11579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1801D-FE00-FF52-B808-6298DB1C46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0D5C9F-5FE7-C81C-9E2A-C2EEFA7C13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955BD-FDD4-7AB0-9897-9D4D881EB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C20E53-BC6E-A197-9435-3A2A5DA1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B3E13-5930-ED1E-B5CA-FC39B7B3C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704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1F702-DADC-D59E-5FBB-35C562DF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4BC33E-E6AD-C91A-69E3-22017B91AB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EF758-1A4B-8625-FD72-A1821D9DB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82B93-C4B7-DBA0-73CB-5C6C5FBF3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8030E-E085-CB5F-E16C-0BB4158BC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037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92BD63-27DB-FBA3-7AD3-1C64D7F91B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59D2E1-04CA-F2E9-5678-2FFFD999B0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1B22D-68FC-C069-9C1E-AFEE0B5AA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486D5-4116-A538-6B1F-08F489A79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34091-A578-2A9C-1193-32A9DC8A4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5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9E3C8-B173-BA0F-07F1-46001EFDA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DA0E2-6987-D5D6-6AFD-0FEDC30B8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B1BEA-2920-AB80-DE2F-BB7616978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DFE21-4C40-4398-F537-53A921EA5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58C2A-D1C2-07EA-A214-569C9AD5B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C7BC6-BB13-B5E1-9281-95395A239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6614D-0E47-6FF1-CCA1-07B427399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379BD-0570-80D7-EF6D-8B79A011D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397E7-A6CD-F6F9-1344-0AF5570BF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EAA18-C964-CE58-10FA-F145C0ABA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530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6A213-A28E-5BE6-7665-92CCF5596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6737D-8A38-6190-4272-DBCE70BBC5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20EC18-67D2-62FC-F67B-C6126397D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2C182-F5AB-F668-D121-553AB4052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1DAEB-6C34-24AB-1B21-863BEA9C7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A62CF-5C2F-BE9D-1E14-75B8B7ADF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654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BA6BC-456D-E797-9D5D-8BC8FA104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DEC71-C183-DF7D-6941-53CBD123E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7AA029-759D-2C91-64AD-F223B53C5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15DABE-4A6D-3739-8479-A010EFBBED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ED93A7-8969-AEE7-ACCC-E5CF3EC2FA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893CF1-62FD-11CC-4CF7-B465FA2B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837991-8D49-1938-800C-213AEBB33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B43271-56F7-186B-4B8C-71BE38E17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811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B9824-46A7-1FD6-04AB-3EA8AB12A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DEEE2-105F-0FA2-7D3A-CF4274837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49EE66-EF57-9800-2077-54275F352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8EE155-26B5-6DA9-169A-B9FF027F7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21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4B562A-58EE-C1F3-2183-A7F7DF210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7AF4A6-2D14-DC7B-3887-EF3085EA8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B11C64-D1AF-6E9E-35DC-9050C953F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71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89A04-D657-0EC7-2266-0D5A7C90C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17C5D-BAFF-B44D-33A3-F9A591D6C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838436-BBF7-5F8E-D9A4-77177E7AFA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0E2EC-6A04-FFCA-22E1-D3DB330D0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FBFAB-6CC9-88E8-1C81-9E0E7C389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15059-6FA1-39E2-7003-E8B22357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921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27AFE-B89B-F20F-D682-612CC8C7E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B34C3-09DE-889D-82B1-E2B641EFDB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619384-4F3B-14FD-4F78-DB9DCA9D0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F7A747-4640-F6CF-F9EF-64C98AF55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CCA4E-F5CD-8B48-D55A-324D9A2A3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124735-BE79-9695-9C03-6825A1A8E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35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5B62F0-B226-64E1-D630-1E87552D7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75705A-CBC2-43FB-682D-59D72FE92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7983A-3036-579B-DD40-34062C3167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10824-4DF7-BE46-8447-BF293D14DDD8}" type="datetimeFigureOut">
              <a:rPr lang="en-US" smtClean="0"/>
              <a:t>2/5/24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D2350-2E25-FB2C-882C-D43F4AECF9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09205-482C-A4AB-181A-2250B1F8F8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06F20-7FCD-7544-87A8-B94DCBF15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815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8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jpe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6D8FF-AAC0-6468-DB26-225294233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US" sz="4000">
                <a:solidFill>
                  <a:schemeClr val="tx2"/>
                </a:solidFill>
              </a:rPr>
              <a:t>SENTIMENT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26E46D-5DA9-4B0B-7C94-9049412067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2000">
                <a:solidFill>
                  <a:schemeClr val="tx2"/>
                </a:solidFill>
              </a:rPr>
              <a:t>AVINASH ALAPATI</a:t>
            </a:r>
          </a:p>
          <a:p>
            <a:pPr algn="l"/>
            <a:r>
              <a:rPr lang="en-US" sz="2000">
                <a:solidFill>
                  <a:schemeClr val="tx2"/>
                </a:solidFill>
              </a:rPr>
              <a:t>DSC 680</a:t>
            </a:r>
          </a:p>
          <a:p>
            <a:pPr algn="l"/>
            <a:endParaRPr lang="en-US" sz="2000">
              <a:solidFill>
                <a:schemeClr val="tx2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C050B6D-99FE-065C-79A9-780BB23A3A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045"/>
          <a:stretch/>
        </p:blipFill>
        <p:spPr>
          <a:xfrm>
            <a:off x="340470" y="2721333"/>
            <a:ext cx="4141760" cy="232973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Audio Recording Feb 5, 2024 at 12:11:39 PM">
            <a:hlinkClick r:id="" action="ppaction://media"/>
            <a:extLst>
              <a:ext uri="{FF2B5EF4-FFF2-40B4-BE49-F238E27FC236}">
                <a16:creationId xmlns:a16="http://schemas.microsoft.com/office/drawing/2014/main" id="{829F0219-BBEA-368D-25E7-1916A49A16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9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5FFE0-1F5E-E454-256A-5E35578D2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Regression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00C3A8A-0BF5-B035-4BFE-342C07BFE7E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1" y="2038865"/>
            <a:ext cx="5043615" cy="4138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D57DB74-7488-92D7-E3A1-EC2585846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167451"/>
            <a:ext cx="5754130" cy="3739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Audio Recording Feb 5, 2024 at 12:27:40 PM">
            <a:hlinkClick r:id="" action="ppaction://media"/>
            <a:extLst>
              <a:ext uri="{FF2B5EF4-FFF2-40B4-BE49-F238E27FC236}">
                <a16:creationId xmlns:a16="http://schemas.microsoft.com/office/drawing/2014/main" id="{AB936C6B-1633-EBCD-1517-EB81F5EB84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390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7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41D75B-C5B7-9F34-D580-C27B3C476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4332E-6360-E274-E5CC-48B5866F4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 b="0" i="0" baseline="0" dirty="0">
                <a:solidFill>
                  <a:schemeClr val="tx2"/>
                </a:solidFill>
              </a:rPr>
              <a:t>Overall, we found that Logistic Regression is the best model for analyzing Sentiments on the dataset. </a:t>
            </a: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For a particular problem statement if the data has no assumption, then the simplest model works the best. </a:t>
            </a:r>
          </a:p>
          <a:p>
            <a:endParaRPr lang="en-US" sz="1800" dirty="0">
              <a:solidFill>
                <a:schemeClr val="tx2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phic 6" descr="Statistics">
            <a:extLst>
              <a:ext uri="{FF2B5EF4-FFF2-40B4-BE49-F238E27FC236}">
                <a16:creationId xmlns:a16="http://schemas.microsoft.com/office/drawing/2014/main" id="{B83D60EE-05D1-76B6-93AF-9DFA1F9DBE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  <p:pic>
        <p:nvPicPr>
          <p:cNvPr id="4" name="Audio Recording Feb 5, 2024 at 12:28:12 PM">
            <a:hlinkClick r:id="" action="ppaction://media"/>
            <a:extLst>
              <a:ext uri="{FF2B5EF4-FFF2-40B4-BE49-F238E27FC236}">
                <a16:creationId xmlns:a16="http://schemas.microsoft.com/office/drawing/2014/main" id="{E44C688B-89D5-5A32-C3DB-6D6AB6AE9E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917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hite flowers on a green background">
            <a:extLst>
              <a:ext uri="{FF2B5EF4-FFF2-40B4-BE49-F238E27FC236}">
                <a16:creationId xmlns:a16="http://schemas.microsoft.com/office/drawing/2014/main" id="{B9C4F943-D2A0-FEBD-F175-A3C7A00D7E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C67491-A788-BE0E-BC72-6432A0A90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THANKYOU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Audio Recording Feb 5, 2024 at 12:28:22 PM">
            <a:hlinkClick r:id="" action="ppaction://media"/>
            <a:extLst>
              <a:ext uri="{FF2B5EF4-FFF2-40B4-BE49-F238E27FC236}">
                <a16:creationId xmlns:a16="http://schemas.microsoft.com/office/drawing/2014/main" id="{16391227-1688-4326-AC63-1C8F3A3D03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756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75666E-174C-8DB7-68C7-AA28396C7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9E43252B-C6D7-AB93-C8FB-3C2B7EFBE9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9825876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Audio Recording Feb 5, 2024 at 12:12:42 PM">
            <a:hlinkClick r:id="" action="ppaction://media"/>
            <a:extLst>
              <a:ext uri="{FF2B5EF4-FFF2-40B4-BE49-F238E27FC236}">
                <a16:creationId xmlns:a16="http://schemas.microsoft.com/office/drawing/2014/main" id="{A133ECBC-DA14-8169-7A9E-98A418B596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85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8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26E84-2748-332C-DB51-A94E9C1AC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en-US" sz="3200"/>
              <a:t>BUSINESS PROBLEM</a:t>
            </a:r>
          </a:p>
        </p:txBody>
      </p:sp>
      <p:pic>
        <p:nvPicPr>
          <p:cNvPr id="5" name="Picture 4" descr="Person watching empty phone">
            <a:extLst>
              <a:ext uri="{FF2B5EF4-FFF2-40B4-BE49-F238E27FC236}">
                <a16:creationId xmlns:a16="http://schemas.microsoft.com/office/drawing/2014/main" id="{B965C889-D57C-F7D5-ECA0-9692A48CC6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511" r="9351" b="-1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96DDA-5A22-B31E-CF88-C8C164157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/>
              <a:t>An impactful application involves discerning a customer's perspective on a product, providing invaluable data for companies. </a:t>
            </a:r>
          </a:p>
          <a:p>
            <a:pPr marL="0" indent="0">
              <a:buNone/>
            </a:pPr>
            <a:r>
              <a:rPr lang="en-US" sz="1700"/>
              <a:t>By analyzing this information, a company can pinpoint product issues, anticipate trends ahead of competitors, and enhance communication with their target audience. </a:t>
            </a:r>
          </a:p>
          <a:p>
            <a:pPr marL="0" indent="0">
              <a:buNone/>
            </a:pPr>
            <a:r>
              <a:rPr lang="en-US" sz="1700"/>
              <a:t>Additionally, it offers a valuable assessment of the effectiveness of marketing campaigns. </a:t>
            </a:r>
          </a:p>
          <a:p>
            <a:pPr marL="0" indent="0">
              <a:buNone/>
            </a:pPr>
            <a:r>
              <a:rPr lang="en-US" sz="1700"/>
              <a:t>Armed with this knowledge, companies receive crucial feedback, enabling them to refine and innovate for the development of the next generation of their products.</a:t>
            </a:r>
          </a:p>
        </p:txBody>
      </p:sp>
      <p:pic>
        <p:nvPicPr>
          <p:cNvPr id="4" name="Audio Recording Feb 5, 2024 at 12:14:03 PM">
            <a:hlinkClick r:id="" action="ppaction://media"/>
            <a:extLst>
              <a:ext uri="{FF2B5EF4-FFF2-40B4-BE49-F238E27FC236}">
                <a16:creationId xmlns:a16="http://schemas.microsoft.com/office/drawing/2014/main" id="{513EEDB4-FB65-B3B8-12C2-0F8EE3157D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89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80FE71-AD4F-209C-B184-A005220B6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/>
              <a:t>APPROACH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00C72A5-78CF-69BA-A9B9-5D856D62B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4646905" cy="3613149"/>
          </a:xfrm>
        </p:spPr>
        <p:txBody>
          <a:bodyPr anchor="ctr">
            <a:normAutofit/>
          </a:bodyPr>
          <a:lstStyle/>
          <a:p>
            <a:r>
              <a:rPr lang="en-US" sz="2000"/>
              <a:t>DATA COLLECTION</a:t>
            </a:r>
          </a:p>
          <a:p>
            <a:r>
              <a:rPr lang="en-US" sz="2000"/>
              <a:t>DATA CLEANSING</a:t>
            </a:r>
          </a:p>
          <a:p>
            <a:r>
              <a:rPr lang="en-US" sz="2000"/>
              <a:t>DATA CLASSIFICATION</a:t>
            </a:r>
          </a:p>
          <a:p>
            <a:r>
              <a:rPr lang="en-US" sz="2000"/>
              <a:t>DATA ANALYSIS</a:t>
            </a:r>
          </a:p>
          <a:p>
            <a:endParaRPr lang="en-US" sz="2000"/>
          </a:p>
          <a:p>
            <a:endParaRPr lang="en-US" sz="2000"/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D285711F-F157-1860-BEB4-FF4C02C33C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18" r="35581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  <p:pic>
        <p:nvPicPr>
          <p:cNvPr id="4" name="Audio Recording Feb 5, 2024 at 12:19:25 PM">
            <a:hlinkClick r:id="" action="ppaction://media"/>
            <a:extLst>
              <a:ext uri="{FF2B5EF4-FFF2-40B4-BE49-F238E27FC236}">
                <a16:creationId xmlns:a16="http://schemas.microsoft.com/office/drawing/2014/main" id="{EE3E7A06-968E-C4A6-435B-31AF8D273A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88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17C1C4-D339-757D-36F6-2234D2F78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280679"/>
            <a:ext cx="9833548" cy="1325563"/>
          </a:xfrm>
        </p:spPr>
        <p:txBody>
          <a:bodyPr anchor="b">
            <a:normAutofit/>
          </a:bodyPr>
          <a:lstStyle/>
          <a:p>
            <a:pPr algn="ctr"/>
            <a:r>
              <a:rPr lang="en-US" sz="3600">
                <a:solidFill>
                  <a:schemeClr val="tx2"/>
                </a:solidFill>
              </a:rPr>
              <a:t>DATA COLLECTION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614CD-9ED4-D22D-38E4-DF600E96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890979"/>
            <a:ext cx="9833548" cy="2693976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chemeClr val="tx2"/>
                </a:solidFill>
                <a:effectLst/>
              </a:rPr>
              <a:t>The dataset provided is the Sentiment140 Dataset which consists of </a:t>
            </a:r>
            <a:r>
              <a:rPr lang="en-US" sz="1800" b="1">
                <a:solidFill>
                  <a:schemeClr val="tx2"/>
                </a:solidFill>
                <a:effectLst/>
              </a:rPr>
              <a:t>1,600,000 </a:t>
            </a:r>
            <a:r>
              <a:rPr lang="en-US" sz="1800">
                <a:solidFill>
                  <a:schemeClr val="tx2"/>
                </a:solidFill>
                <a:effectLst/>
              </a:rPr>
              <a:t>tweets that have been extracted using the Twitter API. The various columns present in the dataset are: </a:t>
            </a:r>
            <a:endParaRPr lang="en-US" sz="1800">
              <a:solidFill>
                <a:schemeClr val="tx2"/>
              </a:solidFill>
            </a:endParaRP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target: </a:t>
            </a:r>
            <a:r>
              <a:rPr lang="en-US" sz="1800">
                <a:solidFill>
                  <a:schemeClr val="tx2"/>
                </a:solidFill>
                <a:effectLst/>
              </a:rPr>
              <a:t>the polarity of the tweet (positive or negative) </a:t>
            </a: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ids: </a:t>
            </a:r>
            <a:r>
              <a:rPr lang="en-US" sz="1800">
                <a:solidFill>
                  <a:schemeClr val="tx2"/>
                </a:solidFill>
                <a:effectLst/>
              </a:rPr>
              <a:t>Unique id of the tweet </a:t>
            </a: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date: </a:t>
            </a:r>
            <a:r>
              <a:rPr lang="en-US" sz="1800">
                <a:solidFill>
                  <a:schemeClr val="tx2"/>
                </a:solidFill>
                <a:effectLst/>
              </a:rPr>
              <a:t>the date of the tweet </a:t>
            </a: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flag: </a:t>
            </a:r>
            <a:r>
              <a:rPr lang="en-US" sz="1800">
                <a:solidFill>
                  <a:schemeClr val="tx2"/>
                </a:solidFill>
                <a:effectLst/>
              </a:rPr>
              <a:t>It refers to the query. If no such query exist’s then it is NO QUERY. </a:t>
            </a: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user: </a:t>
            </a:r>
            <a:r>
              <a:rPr lang="en-US" sz="1800">
                <a:solidFill>
                  <a:schemeClr val="tx2"/>
                </a:solidFill>
                <a:effectLst/>
              </a:rPr>
              <a:t>It refers to the name of the user that tweeted </a:t>
            </a:r>
          </a:p>
          <a:p>
            <a:pPr lvl="1"/>
            <a:r>
              <a:rPr lang="en-US" sz="1800" b="1">
                <a:solidFill>
                  <a:schemeClr val="tx2"/>
                </a:solidFill>
                <a:effectLst/>
              </a:rPr>
              <a:t>text: </a:t>
            </a:r>
            <a:r>
              <a:rPr lang="en-US" sz="1800">
                <a:solidFill>
                  <a:schemeClr val="tx2"/>
                </a:solidFill>
                <a:effectLst/>
              </a:rPr>
              <a:t>It refers to the text of the tweet 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Audio Recording Feb 5, 2024 at 12:20:44 PM">
            <a:hlinkClick r:id="" action="ppaction://media"/>
            <a:extLst>
              <a:ext uri="{FF2B5EF4-FFF2-40B4-BE49-F238E27FC236}">
                <a16:creationId xmlns:a16="http://schemas.microsoft.com/office/drawing/2014/main" id="{7BB2EBAB-B7C6-E78A-A1B0-7631620348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99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9684B0-8FD6-E1C1-5189-68D3B2534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DATA CLEANSING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FC4FE-551B-1F50-21E1-77764DFDC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Remove all URLs, hash tags ( #topic), targets (@username) </a:t>
            </a:r>
          </a:p>
          <a:p>
            <a:r>
              <a:rPr lang="en-US" sz="1800">
                <a:solidFill>
                  <a:schemeClr val="tx2"/>
                </a:solidFill>
              </a:rPr>
              <a:t>Remove Stop words. </a:t>
            </a:r>
          </a:p>
          <a:p>
            <a:r>
              <a:rPr lang="en-US" sz="1800">
                <a:solidFill>
                  <a:schemeClr val="tx2"/>
                </a:solidFill>
              </a:rPr>
              <a:t>Replace Repeated Characters. </a:t>
            </a:r>
          </a:p>
          <a:p>
            <a:r>
              <a:rPr lang="en-US" sz="1800">
                <a:solidFill>
                  <a:schemeClr val="tx2"/>
                </a:solidFill>
              </a:rPr>
              <a:t>Remove all punctuations, symbols, numbers. </a:t>
            </a:r>
          </a:p>
          <a:p>
            <a:pPr marL="0" indent="0">
              <a:buNone/>
            </a:pPr>
            <a:endParaRPr lang="en-US" sz="1800">
              <a:solidFill>
                <a:schemeClr val="tx2"/>
              </a:solidFill>
            </a:endParaRPr>
          </a:p>
        </p:txBody>
      </p:sp>
      <p:pic>
        <p:nvPicPr>
          <p:cNvPr id="4" name="Audio Recording Feb 5, 2024 at 12:22:09 PM">
            <a:hlinkClick r:id="" action="ppaction://media"/>
            <a:extLst>
              <a:ext uri="{FF2B5EF4-FFF2-40B4-BE49-F238E27FC236}">
                <a16:creationId xmlns:a16="http://schemas.microsoft.com/office/drawing/2014/main" id="{1FD910D2-CFDE-EF5E-5348-D3824C2E34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458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3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020063-2385-44AC-BD67-258E1F0B9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014A0B-5338-4077-AFE9-A90D04D44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FF130F-C44D-31F5-7046-10CA520C7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76" y="1261423"/>
            <a:ext cx="9829800" cy="1325880"/>
          </a:xfrm>
        </p:spPr>
        <p:txBody>
          <a:bodyPr anchor="b">
            <a:normAutofit/>
          </a:bodyPr>
          <a:lstStyle/>
          <a:p>
            <a:pPr algn="ctr"/>
            <a:r>
              <a:rPr lang="en-US" sz="3600">
                <a:solidFill>
                  <a:schemeClr val="tx2"/>
                </a:solidFill>
              </a:rPr>
              <a:t>Data Classification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127680-150F-4A90-9950-F66392578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1"/>
            <a:ext cx="3362070" cy="2522849"/>
            <a:chOff x="-305" y="-1"/>
            <a:chExt cx="3832880" cy="287613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088F97A-8362-4967-B664-D748B846E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0F9DEDE-4318-412A-81C5-C8C90F689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9E97DE9-7844-4707-8928-1CD88ADB72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C58954E-44A5-4A0D-97A9-8A2BB43D68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22A4C-EAEF-BB4B-E68E-835DD1AC9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827419"/>
            <a:ext cx="5126896" cy="3227626"/>
          </a:xfrm>
        </p:spPr>
        <p:txBody>
          <a:bodyPr anchor="ctr"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1800">
                <a:solidFill>
                  <a:schemeClr val="tx2"/>
                </a:solidFill>
                <a:effectLst/>
                <a:latin typeface="HelveticaNeue" panose="02000503000000020004" pitchFamily="2" charset="0"/>
              </a:rPr>
              <a:t>Tokenization" : </a:t>
            </a:r>
            <a:r>
              <a:rPr lang="en-US" sz="1800">
                <a:solidFill>
                  <a:schemeClr val="tx2"/>
                </a:solidFill>
                <a:latin typeface="HelveticaNeue" panose="02000503000000020004" pitchFamily="2" charset="0"/>
              </a:rPr>
              <a:t>A</a:t>
            </a:r>
            <a:r>
              <a:rPr lang="en-US" sz="1800">
                <a:solidFill>
                  <a:schemeClr val="tx2"/>
                </a:solidFill>
                <a:effectLst/>
                <a:latin typeface="HelveticaNeue" panose="02000503000000020004" pitchFamily="2" charset="0"/>
              </a:rPr>
              <a:t> method of splitting a sentence into smaller units called "tokens" to remove unnecessary elements. </a:t>
            </a:r>
          </a:p>
          <a:p>
            <a:pPr>
              <a:spcBef>
                <a:spcPts val="1800"/>
              </a:spcBef>
            </a:pPr>
            <a:r>
              <a:rPr lang="en-US" sz="1800">
                <a:solidFill>
                  <a:schemeClr val="tx2"/>
                </a:solidFill>
                <a:effectLst/>
                <a:latin typeface="HelveticaNeue" panose="02000503000000020004" pitchFamily="2" charset="0"/>
              </a:rPr>
              <a:t>"Lemmatization". This is a process of returning words to their "base" form.</a:t>
            </a:r>
          </a:p>
          <a:p>
            <a:pPr>
              <a:spcBef>
                <a:spcPts val="1800"/>
              </a:spcBef>
            </a:pPr>
            <a:endParaRPr lang="en-US" sz="1800">
              <a:solidFill>
                <a:schemeClr val="tx2"/>
              </a:solidFill>
              <a:latin typeface="HelveticaNeue" panose="02000503000000020004" pitchFamily="2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66920E5-8640-4C24-A775-864763709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10185732" y="4852038"/>
            <a:ext cx="2151670" cy="1860256"/>
            <a:chOff x="-305" y="-4155"/>
            <a:chExt cx="2514948" cy="2174333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CBA3142-5A82-43CE-87A2-EB14B17A51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F5A1C7-9938-4A33-A5A4-2B05353B3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62A936D-E9F6-4A68-82C2-1D1CC777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68A9229-BBBE-4934-9700-BA72A1BB03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alt text">
            <a:extLst>
              <a:ext uri="{FF2B5EF4-FFF2-40B4-BE49-F238E27FC236}">
                <a16:creationId xmlns:a16="http://schemas.microsoft.com/office/drawing/2014/main" id="{1758C797-B322-AB57-5CB3-D9D728FE5AA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29378" y="3498793"/>
            <a:ext cx="4954693" cy="2556252"/>
          </a:xfrm>
          <a:prstGeom prst="rect">
            <a:avLst/>
          </a:prstGeom>
          <a:noFill/>
        </p:spPr>
      </p:pic>
      <p:pic>
        <p:nvPicPr>
          <p:cNvPr id="5" name="Audio Recording Feb 5, 2024 at 12:23:50 PM">
            <a:hlinkClick r:id="" action="ppaction://media"/>
            <a:extLst>
              <a:ext uri="{FF2B5EF4-FFF2-40B4-BE49-F238E27FC236}">
                <a16:creationId xmlns:a16="http://schemas.microsoft.com/office/drawing/2014/main" id="{31C4AD97-964E-4EB9-CCFE-999EBC0594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pic>
        <p:nvPicPr>
          <p:cNvPr id="6" name="Audio Recording Feb 5, 2024 at 12:35:44 PM">
            <a:hlinkClick r:id="" action="ppaction://media"/>
            <a:extLst>
              <a:ext uri="{FF2B5EF4-FFF2-40B4-BE49-F238E27FC236}">
                <a16:creationId xmlns:a16="http://schemas.microsoft.com/office/drawing/2014/main" id="{429139BB-853A-A0C3-CAF2-DFCEB30BE97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138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1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7EDDF-35F3-64BD-F545-3D70DEAC8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Classification</a:t>
            </a:r>
          </a:p>
        </p:txBody>
      </p: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31995EC2-04DA-2904-C95C-37C22B3522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406" y="2113005"/>
            <a:ext cx="5354594" cy="3237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91A5C78-ABEF-7B94-C706-B2A99F1FD7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130" y="1709621"/>
            <a:ext cx="4172464" cy="3929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Audio Recording Feb 5, 2024 at 12:24:46 PM">
            <a:hlinkClick r:id="" action="ppaction://media"/>
            <a:extLst>
              <a:ext uri="{FF2B5EF4-FFF2-40B4-BE49-F238E27FC236}">
                <a16:creationId xmlns:a16="http://schemas.microsoft.com/office/drawing/2014/main" id="{8661B837-AE5B-00BA-B779-CEB5B55698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005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0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5C266-BFCA-9B0F-F891-A339FAE1A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4CE1A79-E0C7-8BB2-9E9F-2D4E1D7E56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69" y="1989437"/>
            <a:ext cx="4584355" cy="41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5825AE4-F78D-BD41-07A8-6E74BAA1B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89437"/>
            <a:ext cx="5049794" cy="418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Recording Feb 5, 2024 at 12:25:27 PM">
            <a:hlinkClick r:id="" action="ppaction://media"/>
            <a:extLst>
              <a:ext uri="{FF2B5EF4-FFF2-40B4-BE49-F238E27FC236}">
                <a16:creationId xmlns:a16="http://schemas.microsoft.com/office/drawing/2014/main" id="{87D10011-8766-4FDF-0904-974C07733B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519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410</Words>
  <Application>Microsoft Macintosh PowerPoint</Application>
  <PresentationFormat>Widescreen</PresentationFormat>
  <Paragraphs>41</Paragraphs>
  <Slides>12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HelveticaNeue</vt:lpstr>
      <vt:lpstr>Office Theme</vt:lpstr>
      <vt:lpstr>SENTIMENT ANALYSIS</vt:lpstr>
      <vt:lpstr>INTRODUCTION</vt:lpstr>
      <vt:lpstr>BUSINESS PROBLEM</vt:lpstr>
      <vt:lpstr>APPROACH</vt:lpstr>
      <vt:lpstr>DATA COLLECTION</vt:lpstr>
      <vt:lpstr>DATA CLEANSING</vt:lpstr>
      <vt:lpstr>Data Classification</vt:lpstr>
      <vt:lpstr>Data Classification</vt:lpstr>
      <vt:lpstr>SVM</vt:lpstr>
      <vt:lpstr>Logical Regression</vt:lpstr>
      <vt:lpstr>CONCLUSION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</dc:title>
  <dc:creator>Avinash Alapati</dc:creator>
  <cp:lastModifiedBy>Avinash Alapati</cp:lastModifiedBy>
  <cp:revision>2</cp:revision>
  <dcterms:created xsi:type="dcterms:W3CDTF">2024-02-05T16:08:32Z</dcterms:created>
  <dcterms:modified xsi:type="dcterms:W3CDTF">2024-02-05T18:41:01Z</dcterms:modified>
</cp:coreProperties>
</file>

<file path=docProps/thumbnail.jpeg>
</file>